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459" r:id="rId3"/>
    <p:sldId id="460" r:id="rId4"/>
    <p:sldId id="464" r:id="rId5"/>
    <p:sldId id="466" r:id="rId6"/>
    <p:sldId id="461" r:id="rId7"/>
    <p:sldId id="467" r:id="rId8"/>
    <p:sldId id="462" r:id="rId9"/>
    <p:sldId id="463" r:id="rId10"/>
    <p:sldId id="409" r:id="rId11"/>
    <p:sldId id="411" r:id="rId12"/>
    <p:sldId id="421" r:id="rId13"/>
    <p:sldId id="420" r:id="rId14"/>
    <p:sldId id="423" r:id="rId15"/>
    <p:sldId id="413" r:id="rId16"/>
    <p:sldId id="412" r:id="rId17"/>
    <p:sldId id="426" r:id="rId18"/>
    <p:sldId id="427" r:id="rId19"/>
    <p:sldId id="428" r:id="rId20"/>
    <p:sldId id="429" r:id="rId21"/>
    <p:sldId id="424" r:id="rId22"/>
    <p:sldId id="417" r:id="rId23"/>
    <p:sldId id="415" r:id="rId24"/>
    <p:sldId id="432" r:id="rId25"/>
    <p:sldId id="433" r:id="rId26"/>
    <p:sldId id="416" r:id="rId27"/>
    <p:sldId id="435" r:id="rId28"/>
    <p:sldId id="439" r:id="rId29"/>
    <p:sldId id="437" r:id="rId30"/>
    <p:sldId id="438" r:id="rId31"/>
    <p:sldId id="441" r:id="rId32"/>
    <p:sldId id="442" r:id="rId33"/>
    <p:sldId id="443" r:id="rId34"/>
    <p:sldId id="444" r:id="rId35"/>
    <p:sldId id="445" r:id="rId36"/>
    <p:sldId id="448" r:id="rId37"/>
    <p:sldId id="449" r:id="rId38"/>
    <p:sldId id="452" r:id="rId39"/>
    <p:sldId id="453" r:id="rId40"/>
    <p:sldId id="450" r:id="rId41"/>
    <p:sldId id="454" r:id="rId42"/>
    <p:sldId id="451" r:id="rId43"/>
    <p:sldId id="455" r:id="rId44"/>
    <p:sldId id="456" r:id="rId46"/>
  </p:sldIdLst>
  <p:sldSz cx="12192000" cy="6858000"/>
  <p:notesSz cx="6858000" cy="9144000"/>
  <p:embeddedFontLst>
    <p:embeddedFont>
      <p:font typeface="微软雅黑" panose="020B0503020204020204" pitchFamily="34" charset="-122"/>
      <p:regular r:id="rId51"/>
    </p:embeddedFont>
    <p:embeddedFont>
      <p:font typeface="汉仪旗黑-85S" panose="00020600040101010101" charset="-122"/>
      <p:bold r:id="rId52"/>
    </p:embeddedFont>
    <p:embeddedFont>
      <p:font typeface="方正粗黑宋简体" panose="02000000000000000000" pitchFamily="2" charset="-122"/>
      <p:regular r:id="rId53"/>
    </p:embeddedFont>
    <p:embeddedFont>
      <p:font typeface="楷体" panose="02010609060101010101" pitchFamily="49" charset="-122"/>
      <p:regular r:id="rId54"/>
    </p:embeddedFont>
    <p:embeddedFont>
      <p:font typeface="隶书" panose="02010509060101010101" charset="-122"/>
      <p:regular r:id="rId55"/>
    </p:embeddedFont>
    <p:embeddedFont>
      <p:font typeface="仿宋" panose="02010609060101010101" charset="-122"/>
      <p:regular r:id="rId56"/>
    </p:embeddedFont>
    <p:embeddedFont>
      <p:font typeface="Calibri" panose="020F0502020204030204" charset="0"/>
      <p:regular r:id="rId57"/>
      <p:bold r:id="rId58"/>
      <p:italic r:id="rId59"/>
      <p:boldItalic r:id="rId60"/>
    </p:embeddedFont>
  </p:embeddedFontLst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2368" initials="3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188.xml"/><Relationship Id="rId60" Type="http://schemas.openxmlformats.org/officeDocument/2006/relationships/font" Target="fonts/font10.fntdata"/><Relationship Id="rId6" Type="http://schemas.openxmlformats.org/officeDocument/2006/relationships/slide" Target="slides/slide4.xml"/><Relationship Id="rId59" Type="http://schemas.openxmlformats.org/officeDocument/2006/relationships/font" Target="fonts/font9.fntdata"/><Relationship Id="rId58" Type="http://schemas.openxmlformats.org/officeDocument/2006/relationships/font" Target="fonts/font8.fntdata"/><Relationship Id="rId57" Type="http://schemas.openxmlformats.org/officeDocument/2006/relationships/font" Target="fonts/font7.fntdata"/><Relationship Id="rId56" Type="http://schemas.openxmlformats.org/officeDocument/2006/relationships/font" Target="fonts/font6.fntdata"/><Relationship Id="rId55" Type="http://schemas.openxmlformats.org/officeDocument/2006/relationships/font" Target="fonts/font5.fntdata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commentAuthors" Target="commentAuthors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6.png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image" Target="../media/image2.png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image" Target="../media/image4.png"/><Relationship Id="rId4" Type="http://schemas.openxmlformats.org/officeDocument/2006/relationships/tags" Target="../tags/tag82.xml"/><Relationship Id="rId3" Type="http://schemas.openxmlformats.org/officeDocument/2006/relationships/image" Target="../media/image3.pn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image" Target="../media/image4.png"/><Relationship Id="rId5" Type="http://schemas.openxmlformats.org/officeDocument/2006/relationships/tags" Target="../tags/tag89.xml"/><Relationship Id="rId4" Type="http://schemas.openxmlformats.org/officeDocument/2006/relationships/image" Target="../media/image3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image" Target="../media/image7.png"/><Relationship Id="rId2" Type="http://schemas.openxmlformats.org/officeDocument/2006/relationships/tags" Target="../tags/tag95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image" Target="../media/image7.png"/><Relationship Id="rId2" Type="http://schemas.openxmlformats.org/officeDocument/2006/relationships/tags" Target="../tags/tag103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image" Target="../media/image7.png"/><Relationship Id="rId2" Type="http://schemas.openxmlformats.org/officeDocument/2006/relationships/tags" Target="../tags/tag111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image" Target="../media/image7.png"/><Relationship Id="rId2" Type="http://schemas.openxmlformats.org/officeDocument/2006/relationships/tags" Target="../tags/tag11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tags" Target="../tags/tag12.xml"/><Relationship Id="rId4" Type="http://schemas.openxmlformats.org/officeDocument/2006/relationships/image" Target="../media/image3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image" Target="../media/image1.png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image" Target="../media/image4.png"/><Relationship Id="rId5" Type="http://schemas.openxmlformats.org/officeDocument/2006/relationships/tags" Target="../tags/tag28.xml"/><Relationship Id="rId4" Type="http://schemas.openxmlformats.org/officeDocument/2006/relationships/image" Target="../media/image3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image" Target="../media/image4.png"/><Relationship Id="rId5" Type="http://schemas.openxmlformats.org/officeDocument/2006/relationships/tags" Target="../tags/tag37.xml"/><Relationship Id="rId4" Type="http://schemas.openxmlformats.org/officeDocument/2006/relationships/image" Target="../media/image3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image" Target="../media/image5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598632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8593368" y="3429000"/>
            <a:ext cx="3598632" cy="3429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51399" y="4555452"/>
            <a:ext cx="1880585" cy="1513077"/>
          </a:xfrm>
          <a:prstGeom prst="rect">
            <a:avLst/>
          </a:prstGeom>
        </p:spPr>
      </p:pic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5917520" y="3296589"/>
            <a:ext cx="3483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810553" y="1600835"/>
            <a:ext cx="8570894" cy="163385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u="none" strike="noStrike" kern="1200" cap="none" spc="6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929563" y="3329674"/>
            <a:ext cx="6672600" cy="614797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2939415" cy="280035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598632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8593368" y="3429000"/>
            <a:ext cx="3598632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51399" y="4555452"/>
            <a:ext cx="1880585" cy="1513077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5917520" y="3611901"/>
            <a:ext cx="3483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2440373" y="2222401"/>
            <a:ext cx="7486644" cy="131324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2440373" y="3675442"/>
            <a:ext cx="7486644" cy="665592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867535" cy="1779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10800000">
            <a:off x="10416540" y="5166360"/>
            <a:ext cx="1775460" cy="16916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67535" cy="17792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10800000">
            <a:off x="10416540" y="5166360"/>
            <a:ext cx="1775460" cy="16916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667365" y="5405120"/>
            <a:ext cx="1524635" cy="145288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3999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7"/>
            <a:ext cx="6480000" cy="5087937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667365" y="5405120"/>
            <a:ext cx="1524635" cy="145288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9525"/>
            <a:ext cx="1524635" cy="145288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667365" y="5405120"/>
            <a:ext cx="1524635" cy="145288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algn="ctr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3143250" cy="29952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9048750" y="3862705"/>
            <a:ext cx="3143250" cy="29952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9" cy="6857999"/>
            <a:chOff x="1" y="0"/>
            <a:chExt cx="12191999" cy="6857999"/>
          </a:xfrm>
        </p:grpSpPr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867398" cy="177937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rot="10800000">
              <a:off x="10416745" y="5166425"/>
              <a:ext cx="1775255" cy="169157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55706" y="4555452"/>
            <a:ext cx="1880585" cy="15130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3598632" cy="342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 rot="10800000">
            <a:off x="8593368" y="3429000"/>
            <a:ext cx="3598632" cy="3429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2939598" y="2172132"/>
            <a:ext cx="6508750" cy="1152524"/>
          </a:xfrm>
          <a:noFill/>
        </p:spPr>
        <p:txBody>
          <a:bodyPr lIns="90000" tIns="46800" rIns="90000" bIns="46800" anchor="b" anchorCtr="0">
            <a:normAutofit/>
          </a:bodyPr>
          <a:lstStyle>
            <a:lvl1pPr algn="ctr">
              <a:defRPr sz="48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939598" y="3441935"/>
            <a:ext cx="6508750" cy="695957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9" cy="6857999"/>
            <a:chOff x="1" y="0"/>
            <a:chExt cx="12191999" cy="6857999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867398" cy="177937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rot="10800000">
              <a:off x="10416745" y="5166425"/>
              <a:ext cx="1775255" cy="169157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1999" cy="6857999"/>
            <a:chOff x="1" y="0"/>
            <a:chExt cx="12191999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1867398" cy="177937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rot="10800000">
              <a:off x="10416745" y="5166425"/>
              <a:ext cx="1775255" cy="169157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" y="0"/>
              <a:ext cx="2420164" cy="230608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10800000">
              <a:off x="9771837" y="4551917"/>
              <a:ext cx="2420164" cy="230608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9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7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5.xml"/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5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6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3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6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7.xml"/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8.xml"/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9.xml"/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0.xml"/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62" y="-26511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Content Placeholder 2"/>
          <p:cNvSpPr txBox="1"/>
          <p:nvPr/>
        </p:nvSpPr>
        <p:spPr>
          <a:xfrm>
            <a:off x="2424113" y="1989138"/>
            <a:ext cx="11401425" cy="32639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>
              <a:lnSpc>
                <a:spcPct val="150000"/>
              </a:lnSpc>
            </a:pPr>
            <a:r>
              <a:rPr lang="zh-CN" altLang="en-US" sz="5400" b="1" dirty="0">
                <a:solidFill>
                  <a:srgbClr val="C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</a:t>
            </a:r>
            <a:r>
              <a:rPr lang="zh-CN" altLang="en-US" sz="5400" b="1" dirty="0">
                <a:solidFill>
                  <a:srgbClr val="0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语文素养提升五</a:t>
            </a:r>
            <a:endParaRPr lang="zh-CN" altLang="en-US" sz="440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0"/>
            <a:ext cx="9342120" cy="3322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32255" y="3680460"/>
            <a:ext cx="93002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16. </a:t>
            </a: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刘禹锡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17. A</a:t>
            </a: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370840"/>
            <a:ext cx="8918575" cy="264541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890" y="3458845"/>
            <a:ext cx="10852150" cy="1921510"/>
          </a:xfrm>
        </p:spPr>
        <p:txBody>
          <a:bodyPr/>
          <a:p>
            <a:pPr marL="0" indent="0">
              <a:buNone/>
            </a:pPr>
            <a:r>
              <a:rPr lang="en-US" altLang="zh-CN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18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． (１)交往人物 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r>
              <a:rPr lang="en-US" altLang="zh-CN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(２)生活情趣 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endParaRPr lang="zh-CN" altLang="en-US" sz="3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230" y="3679190"/>
            <a:ext cx="10824845" cy="1581785"/>
          </a:xfrm>
        </p:spPr>
        <p:txBody>
          <a:bodyPr/>
          <a:p>
            <a:pPr marL="0" indent="0">
              <a:buNone/>
            </a:pP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19. C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171450"/>
            <a:ext cx="10581640" cy="3164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5845" y="3376295"/>
            <a:ext cx="10824845" cy="2260600"/>
          </a:xfrm>
        </p:spPr>
        <p:txBody>
          <a:bodyPr/>
          <a:p>
            <a:pPr marL="0" indent="0">
              <a:buNone/>
            </a:pP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20. 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①刘禹锡身居陋室却自得其乐，</a:t>
            </a:r>
            <a:endParaRPr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indent="0">
              <a:buNone/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②颜回住在陋巷，粗茶淡饭，却不改其乐，</a:t>
            </a:r>
            <a:endParaRPr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indent="0">
              <a:buNone/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③表现了他们</a:t>
            </a:r>
            <a:r>
              <a:rPr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安贫乐道、淡泊高洁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的品性。</a:t>
            </a: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endParaRPr lang="zh-CN" altLang="en-US"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370" y="371475"/>
            <a:ext cx="9465310" cy="23882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5904865"/>
          </a:xfrm>
        </p:spPr>
        <p:txBody>
          <a:bodyPr/>
          <a:p>
            <a:pPr marL="0" indent="0">
              <a:lnSpc>
                <a:spcPct val="200000"/>
              </a:lnSpc>
              <a:buNone/>
            </a:pP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【甲】生萝卜切丝作小菜,伴以醋及他物,用之下粥最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宜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但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恨其食后打嗳,嗳必秽气。予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尝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受此厄于人,知人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之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厌我,</a:t>
            </a:r>
            <a:r>
              <a:rPr sz="3200" b="1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亦若是也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故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亦欲绝而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弗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食。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然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见此物大异葱蒜,生则臭,熟则不臭，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是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与初见似小人,而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卒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为君子者等也。虽有微过,亦当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恕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之,仍食勿禁。</a:t>
            </a:r>
            <a:endParaRPr sz="3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 algn="r">
              <a:lnSpc>
                <a:spcPct val="200000"/>
              </a:lnSpc>
              <a:buNone/>
            </a:pP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(选自李渔《闲情偶寄》)</a:t>
            </a:r>
            <a:endParaRPr sz="3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22815" y="605155"/>
            <a:ext cx="963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合适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88980" y="605155"/>
            <a:ext cx="632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只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9770" y="1852295"/>
            <a:ext cx="925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曾经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55735" y="1852295"/>
            <a:ext cx="917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取独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450" y="2695575"/>
            <a:ext cx="2091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也是像这样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63140" y="2813050"/>
            <a:ext cx="1035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所以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17035" y="2756535"/>
            <a:ext cx="576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不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08930" y="2813050"/>
            <a:ext cx="1099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但是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55165" y="3803015"/>
            <a:ext cx="567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这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98745" y="3803015"/>
            <a:ext cx="1108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最终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020" y="4701540"/>
            <a:ext cx="2183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原谅、宽恕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5570" y="237490"/>
            <a:ext cx="4602480" cy="2232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62405" y="2933065"/>
            <a:ext cx="6159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(1)①曾经   ②这   ③大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④使……劳累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554480" y="2459990"/>
            <a:ext cx="718502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endParaRPr 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：用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：只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：取独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：但是；这样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147955"/>
            <a:ext cx="8511540" cy="2312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544955" y="2459990"/>
            <a:ext cx="71850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25. 故/亦欲绝/而弗食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358140"/>
            <a:ext cx="9076055" cy="12211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84935" y="3038475"/>
            <a:ext cx="99701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(1)虽然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（它）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有些小缺点，</a:t>
            </a:r>
            <a:r>
              <a:rPr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也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应当</a:t>
            </a:r>
            <a:r>
              <a:rPr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原谅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,所以还是照吃不禁忌它。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473075"/>
            <a:ext cx="8659495" cy="1708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449070" y="2294890"/>
            <a:ext cx="99701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(2)苔痕碧绿，长到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台阶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上，草色青葱，映入</a:t>
            </a:r>
            <a:r>
              <a:rPr 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门帘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里。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506095"/>
            <a:ext cx="7529195" cy="749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7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90" y="295275"/>
            <a:ext cx="9426575" cy="2090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290" y="2593340"/>
            <a:ext cx="9425940" cy="735330"/>
          </a:xfrm>
          <a:prstGeom prst="rect">
            <a:avLst/>
          </a:prstGeom>
        </p:spPr>
      </p:pic>
      <p:sp>
        <p:nvSpPr>
          <p:cNvPr id="4" name="内容占位符 2"/>
          <p:cNvSpPr txBox="1"/>
          <p:nvPr/>
        </p:nvSpPr>
        <p:spPr>
          <a:xfrm>
            <a:off x="823595" y="3536315"/>
            <a:ext cx="11368405" cy="1653540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1.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都是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托物言志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的诗，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借写花来表现诗人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高洁傲岸、坚守气节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的精神追求。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870" y="88265"/>
            <a:ext cx="8938260" cy="830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70" y="918845"/>
            <a:ext cx="8938260" cy="958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25" y="1877695"/>
            <a:ext cx="8968105" cy="1296035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9105" y="2912745"/>
            <a:ext cx="10852150" cy="3629025"/>
          </a:xfrm>
        </p:spPr>
        <p:txBody>
          <a:bodyPr/>
          <a:p>
            <a:pPr marL="0" indent="0">
              <a:buNone/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en-US" altLang="zh-CN"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7. 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①这两个句子都运用了</a:t>
            </a:r>
            <a:r>
              <a:rPr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类比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的修辞手法，</a:t>
            </a:r>
            <a:endParaRPr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②</a:t>
            </a:r>
            <a:r>
              <a:rPr sz="2800" b="1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甲文画线句把萝卜和初见似小人，久处发现是君子的一类人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类比，突出</a:t>
            </a:r>
            <a:r>
              <a:rPr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萝卜煮熟之后再吃就没有怪味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这一特点，突出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日久见人心，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交友应包容大度、深入全面地了解；</a:t>
            </a:r>
            <a:endParaRPr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③乙文中的画线句</a:t>
            </a:r>
            <a:r>
              <a:rPr sz="2800" b="1" u="sng"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把山水与房屋类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比，突出陋室</a:t>
            </a:r>
            <a:r>
              <a:rPr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因为居住者品德高尚而不陋，表达作者安贫乐道、高洁傲岸的情操。</a:t>
            </a:r>
            <a:endParaRPr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75" y="619760"/>
            <a:ext cx="11282680" cy="5050790"/>
          </a:xfrm>
        </p:spPr>
        <p:txBody>
          <a:bodyPr/>
          <a:p>
            <a:pPr marL="0" indent="0">
              <a:lnSpc>
                <a:spcPct val="200000"/>
              </a:lnSpc>
              <a:buNone/>
            </a:pP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【乙】扬雄，字子云，</a:t>
            </a:r>
            <a:r>
              <a:rPr sz="3200" b="1" u="sng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蜀郡成都人也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。雄少而好学，博览无所不见。默而好深沉之思。清静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亡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为,少耆欲,家产不过十金，乏无儋石之储，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晏如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也。自有大度，非圣哲之书不好也；非其意，虽富贵不</a:t>
            </a:r>
            <a:r>
              <a:rPr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事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也。</a:t>
            </a:r>
            <a:endParaRPr sz="3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【注释】①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耆</a:t>
            </a:r>
            <a:r>
              <a:rPr sz="32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:同“嗜”,嗜好。②儋石:两石与一石,指数量少。</a:t>
            </a:r>
            <a:endParaRPr sz="32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65575" y="1514475"/>
            <a:ext cx="2845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同</a:t>
            </a:r>
            <a:r>
              <a:rPr lang="en-US" altLang="zh-CN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“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无</a:t>
            </a:r>
            <a:r>
              <a:rPr lang="en-US" altLang="zh-CN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”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，没有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03475" y="2458720"/>
            <a:ext cx="2845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悠闲安适的样子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86890" y="3485515"/>
            <a:ext cx="2845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做，从事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  <p:bldLst>
      <p:bldP spid="3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710" y="612775"/>
            <a:ext cx="4309745" cy="2841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5725" y="3783965"/>
            <a:ext cx="712025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fontAlgn="auto">
              <a:lnSpc>
                <a:spcPct val="150000"/>
              </a:lnSpc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8.（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）有名,出名  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）大  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）同“无”，没有  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）从事，做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810" y="2846070"/>
            <a:ext cx="10852150" cy="1737995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9.（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）没有弦管奏乐的声音扰乱耳朵,没有官府的公文</a:t>
            </a:r>
            <a:r>
              <a:rPr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使身体劳累</a:t>
            </a: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   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（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扬雄小时候喜欢学习,博览群书,无所不读。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294005"/>
            <a:ext cx="8924290" cy="16611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505585"/>
            <a:ext cx="10852150" cy="4645660"/>
          </a:xfrm>
        </p:spPr>
        <p:txBody>
          <a:bodyPr/>
          <a:p>
            <a:pPr marL="0" indent="0">
              <a:buNone/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10. ①连举三位古人的例子，有力地证明了居住者品格高洁，</a:t>
            </a:r>
            <a:r>
              <a:rPr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陋室便不陋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  <a:endParaRPr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②恰当</a:t>
            </a:r>
            <a:endParaRPr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③扬雄家贫,没有储粮，淡薄于功名富贵。潜心修学，拥有</a:t>
            </a:r>
            <a:r>
              <a:rPr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高洁傲岸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的节操和</a:t>
            </a:r>
            <a:r>
              <a:rPr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安贫乐道</a:t>
            </a: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的情趣。</a:t>
            </a:r>
            <a:endParaRPr sz="2800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marL="0" indent="0">
              <a:buNone/>
            </a:pPr>
            <a:r>
              <a:rPr sz="2800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④作者以扬雄自比，旨在表达自己身居陋室，却</a:t>
            </a:r>
            <a:r>
              <a:rPr sz="2800" b="1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志趣高洁，超凡脱俗，安贫乐道。</a:t>
            </a:r>
            <a:endParaRPr sz="2800" b="1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915" y="0"/>
            <a:ext cx="10113645" cy="1597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8900" y="321945"/>
            <a:ext cx="9474835" cy="110236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862330" y="1797050"/>
            <a:ext cx="10852150" cy="489585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11. 此问为开放性问题，看法可分为正反两种：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①表赞同：这种交友方式可取。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②正所谓“近朱者赤,近墨者黑”，对于作者这类有知识有学问的人而言，只有与那此同样有知识有学问的人交往，才能不断精益自己的知识、学问。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8900" y="321945"/>
            <a:ext cx="9474835" cy="110236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862330" y="1797050"/>
            <a:ext cx="10852150" cy="489585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11. 此问为开放性问题，看法可分为正反两种：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①表反对：这种交友方式不可取。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②正所谓“三人行，必有我师焉”。作者这种交友方式，未免显得太过自命清高了，这样一来会让我们缺失许多向他人学习的机会，这不利干我们对知识、信息的全面了解。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所以这不是一种很好的交友方式。</a:t>
            </a:r>
            <a:endParaRPr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>
                <a:latin typeface="仿宋" panose="02010609060101010101" charset="-122"/>
                <a:ea typeface="仿宋" panose="02010609060101010101" charset="-122"/>
              </a:rPr>
              <a:t>爱莲说</a:t>
            </a:r>
            <a:endParaRPr lang="zh-CN" altLang="en-US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53770" y="1017905"/>
            <a:ext cx="1047496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3200" b="1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竹似贤，何哉？竹本</a:t>
            </a:r>
            <a:r>
              <a:rPr lang="zh-CN" altLang="en-US" sz="2000" b="1">
                <a:latin typeface="仿宋" panose="02010609060101010101" charset="-122"/>
                <a:ea typeface="仿宋" panose="02010609060101010101" charset="-122"/>
              </a:rPr>
              <a:t>（根）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固，固</a:t>
            </a:r>
            <a:r>
              <a:rPr lang="zh-CN" altLang="en-US"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</a:rPr>
              <a:t>以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树德，君子见其本，则思善建不拔者。竹性直，直以立身；君子见其性，则思中立不倚者。竹心空，空似体道；君子见其心，则思应用虚受者。竹节贞，贞以立志；君子见其节，则思砥砺名行、夷险一致者。夫</a:t>
            </a:r>
            <a:r>
              <a:rPr lang="zh-CN" altLang="en-US"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</a:rPr>
              <a:t>如是故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君子人多</a:t>
            </a:r>
            <a:r>
              <a:rPr lang="zh-CN" altLang="en-US"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</a:rPr>
              <a:t>树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之为庭实焉。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2520" y="954405"/>
            <a:ext cx="1165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用来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65805" y="4928235"/>
            <a:ext cx="1394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像这样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13580" y="5963920"/>
            <a:ext cx="98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所以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73190" y="4928235"/>
            <a:ext cx="989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种植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9925" y="546100"/>
            <a:ext cx="8054340" cy="2118995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810895" y="2499360"/>
            <a:ext cx="11269345" cy="381571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endParaRPr 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予：我</a:t>
            </a:r>
            <a:endParaRPr 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鲜：少</a:t>
            </a:r>
            <a:endParaRPr 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是：这样</a:t>
            </a:r>
            <a:endParaRPr 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树：种植</a:t>
            </a:r>
            <a:endParaRPr 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0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7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479425"/>
            <a:ext cx="10605135" cy="803275"/>
          </a:xfrm>
          <a:prstGeom prst="rect">
            <a:avLst/>
          </a:prstGeom>
        </p:spPr>
      </p:pic>
      <p:sp>
        <p:nvSpPr>
          <p:cNvPr id="3" name="内容占位符 2"/>
          <p:cNvSpPr txBox="1"/>
          <p:nvPr/>
        </p:nvSpPr>
        <p:spPr>
          <a:xfrm>
            <a:off x="339725" y="1558925"/>
            <a:ext cx="11367770" cy="4366895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2.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用得最传神的一个字是“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抱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”字，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①用拟人化的手法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（手法）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  ②形象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传神地刻画</a:t>
            </a:r>
            <a:r>
              <a: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菊花宁可在枝头怀抱清香凋谢枯萎而死，也不曾吹落于凛冽北风之中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的坚毅形象，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（分析、效果）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  ③表现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了菊花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坚守气节，毫不屈服、忠于信念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的高贵品质。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隶书" panose="02010509060101010101" charset="-122"/>
                <a:sym typeface="+mn-ea"/>
              </a:rPr>
              <a:t>（品质、情感）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 txBox="1"/>
          <p:nvPr/>
        </p:nvSpPr>
        <p:spPr>
          <a:xfrm>
            <a:off x="625475" y="516255"/>
            <a:ext cx="11341735" cy="533019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endParaRPr lang="zh-CN" sz="36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莲之爱，同予者何人？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喜爱莲花的人，和我一样的还有谁？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）君子见其性，则思中立不倚者。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君子看见它正直的本性，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就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会想到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处事正直、不偏不倚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的人。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815" y="731520"/>
            <a:ext cx="9339580" cy="1308735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1494155" y="2288540"/>
            <a:ext cx="10306050" cy="3473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象征（托物言志）</a:t>
            </a:r>
            <a:endParaRPr 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描写</a:t>
            </a:r>
            <a:endParaRPr 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议论</a:t>
            </a:r>
            <a:endParaRPr 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9305" y="426720"/>
            <a:ext cx="8394700" cy="1927860"/>
          </a:xfrm>
          <a:prstGeom prst="rect">
            <a:avLst/>
          </a:prstGeom>
        </p:spPr>
      </p:pic>
      <p:sp>
        <p:nvSpPr>
          <p:cNvPr id="4" name="内容占位符 2"/>
          <p:cNvSpPr txBox="1"/>
          <p:nvPr/>
        </p:nvSpPr>
        <p:spPr>
          <a:xfrm>
            <a:off x="732155" y="2354580"/>
            <a:ext cx="11233150" cy="413512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4.我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选择第一句。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①君子应该坚守自己的原则，不轻易动摇（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②正如莲花的出淤泥而不染，濯清涟而不妖；（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也正如竹根深固，根本深固用来培养德操，君子看到它的根本，就会想到善于建树德操坚贞不拔的人。（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内容占位符 2"/>
          <p:cNvSpPr txBox="1"/>
          <p:nvPr/>
        </p:nvSpPr>
        <p:spPr>
          <a:xfrm>
            <a:off x="695325" y="516255"/>
            <a:ext cx="11233150" cy="5704840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4.我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选择第二句。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①</a:t>
            </a: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君子的高大不在于言论，他应是且言出必行，做事积极敏捷、果敢决断、雷厉风行。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②正如莲花的不蔓不枝，中通外直，言出必行；（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也正如竹的</a:t>
            </a: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坚贞，竿节坚贞用来树立志向，君子看到它的竿节，就会想到磨砺名节品行、通达困顿都如一的人。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1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内容占位符 2"/>
          <p:cNvSpPr txBox="1"/>
          <p:nvPr/>
        </p:nvSpPr>
        <p:spPr>
          <a:xfrm>
            <a:off x="695325" y="516255"/>
            <a:ext cx="11233150" cy="5704840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4.我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选择第三句。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君子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应当追求正确的道义，而不是只求不正当的功名利禄。（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正如莲花中通外直，不蔓不枝，香远益清，亭亭净植的品性；（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也正如竹性正直、身性正直用来安身立命，君子看到它的本性，就会想到中正不偏倚的人</a:t>
            </a: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19125" y="146050"/>
            <a:ext cx="11053445" cy="69856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3200" b="1">
                <a:latin typeface="仿宋" panose="02010609060101010101" charset="-122"/>
                <a:ea typeface="仿宋" panose="02010609060101010101" charset="-122"/>
              </a:rPr>
              <a:t>  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吴中梅花，玄墓、光复二山为最胜；入春则游人杂沓，</a:t>
            </a:r>
            <a:r>
              <a:rPr lang="zh-CN" altLang="en-US"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</a:rPr>
              <a:t>舆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马相望。洞庭梅花不减二山，而僻远在太湖之中，游履罕至，</a:t>
            </a:r>
            <a:r>
              <a:rPr lang="zh-CN" altLang="en-US"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</a:rPr>
              <a:t>故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余年来多舍玄墓、光复，而至洞庭。园中梅百余株，一望如雪，芳气在襟袖。临池数株，绿萼玉叠，红白梅相间，古干繁花，交映清波。其一株横偃池中，余酒酣卧其上，顾水中花影人影，狂叫浮白</a:t>
            </a:r>
            <a:r>
              <a:rPr lang="zh-CN" altLang="en-US" sz="2000" b="1">
                <a:latin typeface="仿宋" panose="02010609060101010101" charset="-122"/>
                <a:ea typeface="仿宋" panose="02010609060101010101" charset="-122"/>
              </a:rPr>
              <a:t>（放开胸怀，畅快饮酒）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</a:rPr>
              <a:t>。口占二绝句，大醉而归寓。</a:t>
            </a:r>
            <a:endParaRPr lang="zh-CN" altLang="en-US" sz="32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0810" y="2092960"/>
            <a:ext cx="103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所以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125" y="1100455"/>
            <a:ext cx="781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车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045" y="334645"/>
            <a:ext cx="8672830" cy="1662430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1428115" y="2707640"/>
            <a:ext cx="10608310" cy="302514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独：唯独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益：更加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胜：优美，美好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顾：回头看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9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内容占位符 2"/>
          <p:cNvSpPr txBox="1"/>
          <p:nvPr/>
        </p:nvSpPr>
        <p:spPr>
          <a:xfrm>
            <a:off x="623570" y="621030"/>
            <a:ext cx="11233150" cy="5346065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6.(1)</a:t>
            </a:r>
            <a:endParaRPr lang="en-US" alt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予 独    爱  莲 之   出淤泥       而 不染，</a:t>
            </a:r>
            <a:endParaRPr lang="en-US" alt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 唯独 喜爱莲花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从积存的淤泥中长出却不被污染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；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濯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清涟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而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不妖。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经过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清水洗涤，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却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不显得妖艳。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9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内容占位符 2"/>
          <p:cNvSpPr txBox="1"/>
          <p:nvPr/>
        </p:nvSpPr>
        <p:spPr>
          <a:xfrm>
            <a:off x="623570" y="621030"/>
            <a:ext cx="11233150" cy="4757420"/>
          </a:xfrm>
          <a:prstGeom prst="rect">
            <a:avLst/>
          </a:prstGeom>
          <a:solidFill>
            <a:schemeClr val="bg1">
              <a:alpha val="83000"/>
            </a:schemeClr>
          </a:solidFill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（2）</a:t>
            </a:r>
            <a:endParaRPr lang="en-US" alt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故  余 年 来 多  舍   玄墓、光复， 而至洞庭。</a:t>
            </a:r>
            <a:endParaRPr lang="en-US" alt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因此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我近年来大多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放弃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去玄幕、光复，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却到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洞庭（去赏梅）。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308610"/>
            <a:ext cx="9366250" cy="934085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715010" y="876300"/>
            <a:ext cx="11471910" cy="56229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7. </a:t>
            </a:r>
            <a:endParaRPr lang="en-US" altLang="zh-CN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衬托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【甲】文用陶渊明爱菊花、唐朝以来世人“甚爱牡丹”来衬托作者“独爱莲”，表达了作者</a:t>
            </a:r>
            <a:r>
              <a:rPr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洁身自好</a:t>
            </a:r>
            <a:r>
              <a:rPr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的生活态度。</a:t>
            </a:r>
            <a:r>
              <a:rPr 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【乙】文用玄墓、光复二山游人如织的场景衬托作者多年以来远赴“游屐罕至”的洞庭山观梅的习惯，表现了作者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超然物外、不与世俗同流合污的孤高品质</a:t>
            </a:r>
            <a:r>
              <a:rPr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r>
              <a:rPr 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分）</a:t>
            </a:r>
            <a:endParaRPr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endParaRPr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47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30" y="264795"/>
            <a:ext cx="9168130" cy="1371600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1278890" y="2293620"/>
            <a:ext cx="10855960" cy="3677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3.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①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有名，出名   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② 使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......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劳累  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③妻子儿女  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  ④靠近，接近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2"/>
          <p:cNvSpPr txBox="1"/>
          <p:nvPr/>
        </p:nvSpPr>
        <p:spPr>
          <a:xfrm>
            <a:off x="303530" y="586740"/>
            <a:ext cx="11737340" cy="500761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fontAlgn="auto">
              <a:lnSpc>
                <a:spcPct val="2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sym typeface="+mn-ea"/>
              </a:rPr>
              <a:t>斋中艺</a:t>
            </a:r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sym typeface="+mn-ea"/>
              </a:rPr>
              <a:t>（种植）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sym typeface="+mn-ea"/>
              </a:rPr>
              <a:t>菊数本，秋后饱霜，花叶不萎。陶征君爱菊有癖，</a:t>
            </a:r>
            <a:r>
              <a:rPr lang="zh-CN" altLang="en-US" sz="3200" b="1" u="sng">
                <a:latin typeface="仿宋" panose="02010609060101010101" charset="-122"/>
                <a:ea typeface="仿宋" panose="02010609060101010101" charset="-122"/>
                <a:sym typeface="+mn-ea"/>
              </a:rPr>
              <a:t>亦取其节耳</a:t>
            </a:r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sym typeface="+mn-ea"/>
              </a:rPr>
              <a:t>（也是欣赏它的节操）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sym typeface="+mn-ea"/>
              </a:rPr>
              <a:t>。窃闻花有三品，曰神品、逸品、艳品，菊其兼者也。高尚其志，淡然不厌，傲霜有劲心，近竹无俗态，复如处女幽人</a:t>
            </a:r>
            <a:r>
              <a:rPr lang="zh-CN" altLang="en-US" sz="2400" b="1">
                <a:latin typeface="仿宋" panose="02010609060101010101" charset="-122"/>
                <a:ea typeface="仿宋" panose="02010609060101010101" charset="-122"/>
                <a:sym typeface="+mn-ea"/>
              </a:rPr>
              <a:t>（隐居之人）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sym typeface="+mn-ea"/>
              </a:rPr>
              <a:t>抱贞含素。菊乎菊乎，</a:t>
            </a:r>
            <a:r>
              <a:rPr lang="zh-CN" altLang="en-US"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sym typeface="+mn-ea"/>
              </a:rPr>
              <a:t>宜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sym typeface="+mn-ea"/>
              </a:rPr>
              <a:t>于东篱之畔，独殿秋芳也。</a:t>
            </a:r>
            <a:r>
              <a:rPr lang="zh-CN" altLang="en-US" sz="3200" b="1"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sym typeface="+mn-ea"/>
              </a:rPr>
              <a:t>足下</a:t>
            </a:r>
            <a:r>
              <a:rPr lang="zh-CN" altLang="en-US" sz="3200" b="1">
                <a:latin typeface="仿宋" panose="02010609060101010101" charset="-122"/>
                <a:ea typeface="仿宋" panose="02010609060101010101" charset="-122"/>
                <a:sym typeface="+mn-ea"/>
              </a:rPr>
              <a:t>高雅绝尘，于菊最宜；夕来劣有杯盘，以此君一结世外交如何？（《招陈生赏菊》）</a:t>
            </a:r>
            <a:endParaRPr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10875" y="3506470"/>
            <a:ext cx="103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适合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6630" y="4284980"/>
            <a:ext cx="1790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敬辞，您</a:t>
            </a:r>
            <a:endParaRPr lang="zh-CN" altLang="en-US" sz="28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640" y="633095"/>
            <a:ext cx="9338310" cy="1083310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1255395" y="2366010"/>
            <a:ext cx="9450070" cy="38512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8.</a:t>
            </a:r>
            <a:endParaRPr 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）蕃：多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）枝：生枝蔓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）宜：应该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）闻：听说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2"/>
          <p:cNvSpPr txBox="1"/>
          <p:nvPr/>
        </p:nvSpPr>
        <p:spPr>
          <a:xfrm>
            <a:off x="682625" y="883920"/>
            <a:ext cx="11913235" cy="540512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9.</a:t>
            </a:r>
            <a:endParaRPr 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高尚其志，     淡然     不厌，    傲霜      有劲心。</a:t>
            </a:r>
            <a:endParaRPr lang="en-US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它的志向高尚，甘于淡泊而不厌恶，傲视寒霜显出坚劲的恒心。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250" y="658495"/>
            <a:ext cx="8887460" cy="1325245"/>
          </a:xfrm>
          <a:prstGeom prst="rect">
            <a:avLst/>
          </a:prstGeom>
        </p:spPr>
      </p:pic>
      <p:sp>
        <p:nvSpPr>
          <p:cNvPr id="3" name="内容占位符 2"/>
          <p:cNvSpPr txBox="1"/>
          <p:nvPr/>
        </p:nvSpPr>
        <p:spPr>
          <a:xfrm>
            <a:off x="1057275" y="2072640"/>
            <a:ext cx="10767695" cy="340233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10.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都用了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托物言志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的手法。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用高洁的莲花、高尚的菊花，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表达自已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洁身自好、不慕名利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的人生态度。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7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1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90" y="675640"/>
            <a:ext cx="9441180" cy="1521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49500" y="2945765"/>
            <a:ext cx="127698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800" b="1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</a:t>
            </a:r>
            <a:r>
              <a:rPr lang="zh-CN" altLang="en-US" sz="2800" b="1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．</a:t>
            </a:r>
            <a:r>
              <a:rPr lang="en-US" altLang="zh-CN" sz="2800" b="1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</a:t>
            </a:r>
            <a:endParaRPr lang="en-US" altLang="zh-CN" sz="2800" b="1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7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1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85" y="718820"/>
            <a:ext cx="8162925" cy="830580"/>
          </a:xfrm>
          <a:prstGeom prst="rect">
            <a:avLst/>
          </a:prstGeom>
        </p:spPr>
      </p:pic>
      <p:sp>
        <p:nvSpPr>
          <p:cNvPr id="3" name="内容占位符 2"/>
          <p:cNvSpPr txBox="1"/>
          <p:nvPr/>
        </p:nvSpPr>
        <p:spPr>
          <a:xfrm>
            <a:off x="1388745" y="1862455"/>
            <a:ext cx="10647680" cy="27876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5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．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①有的书放在床上，（我）抬头低头看着，四周环顾下来，没有不是书的。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（或   顾  无非）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395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内容占位符 2"/>
          <p:cNvSpPr txBox="1"/>
          <p:nvPr/>
        </p:nvSpPr>
        <p:spPr>
          <a:xfrm>
            <a:off x="1246505" y="2660650"/>
            <a:ext cx="9991090" cy="21818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5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．②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于是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（我）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就自己笑着说：“这不就是我所说的窝吗！”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（辄  谓   耶）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隶书" panose="020105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033780"/>
            <a:ext cx="9039860" cy="9251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362" y="4079875"/>
            <a:ext cx="2735262" cy="286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19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" y="-271462"/>
            <a:ext cx="12025312" cy="739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0" name="内容占位符 2"/>
          <p:cNvSpPr txBox="1"/>
          <p:nvPr/>
        </p:nvSpPr>
        <p:spPr>
          <a:xfrm>
            <a:off x="904240" y="2470785"/>
            <a:ext cx="10948035" cy="386016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eaLnBrk="1" hangingPunct="1">
              <a:lnSpc>
                <a:spcPct val="150000"/>
              </a:lnSpc>
              <a:buNone/>
            </a:pP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．（甲）表达作者</a:t>
            </a:r>
            <a:r>
              <a:rPr lang="zh-CN" altLang="en-US" sz="32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安贫乐道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的生活态度和</a:t>
            </a:r>
            <a:r>
              <a:rPr lang="zh-CN" altLang="en-US" sz="32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高洁傲岸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的道德情操；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（乙）表达了诗人</a:t>
            </a:r>
            <a:r>
              <a:rPr lang="zh-CN" altLang="en-US" sz="32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以书自慰，以书自傲，以书自乐，以书自励（热爱学习、热爱读书）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的心理。</a:t>
            </a: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None/>
            </a:pP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endParaRPr lang="zh-CN" altLang="en-US" sz="32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" y="645795"/>
            <a:ext cx="9606915" cy="10953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  <p:bldP spid="604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>
                <a:latin typeface="仿宋" panose="02010609060101010101" charset="-122"/>
                <a:ea typeface="仿宋" panose="02010609060101010101" charset="-122"/>
              </a:rPr>
              <a:t>陋室铭</a:t>
            </a:r>
            <a:endParaRPr lang="zh-CN" altLang="en-US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407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407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COMBINE_RELATE_SLIDE_ID" val="background20176891_1"/>
  <p:tag name="KSO_WM_TEMPLATE_SUBCATEGORY" val="0"/>
  <p:tag name="KSO_WM_TEMPLATE_THUMBS_INDEX" val="1、4、11、23、25、27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177407"/>
  <p:tag name="KSO_WM_TEMPLATE_MASTER_TYPE" val="1"/>
</p:tagLst>
</file>

<file path=ppt/tags/tag143.xml><?xml version="1.0" encoding="utf-8"?>
<p:tagLst xmlns:p="http://schemas.openxmlformats.org/presentationml/2006/main">
  <p:tag name="KSO_WM_SPECIAL_SOURCE" val="bdnull"/>
</p:tagLst>
</file>

<file path=ppt/tags/tag144.xml><?xml version="1.0" encoding="utf-8"?>
<p:tagLst xmlns:p="http://schemas.openxmlformats.org/presentationml/2006/main">
  <p:tag name="KSO_WM_SPECIAL_SOURCE" val="bdnull"/>
</p:tagLst>
</file>

<file path=ppt/tags/tag145.xml><?xml version="1.0" encoding="utf-8"?>
<p:tagLst xmlns:p="http://schemas.openxmlformats.org/presentationml/2006/main">
  <p:tag name="KSO_WM_SPECIAL_SOURCE" val="bdnull"/>
</p:tagLst>
</file>

<file path=ppt/tags/tag146.xml><?xml version="1.0" encoding="utf-8"?>
<p:tagLst xmlns:p="http://schemas.openxmlformats.org/presentationml/2006/main">
  <p:tag name="KSO_WM_SPECIAL_SOURCE" val="bdnull"/>
</p:tagLst>
</file>

<file path=ppt/tags/tag147.xml><?xml version="1.0" encoding="utf-8"?>
<p:tagLst xmlns:p="http://schemas.openxmlformats.org/presentationml/2006/main">
  <p:tag name="KSO_WM_SPECIAL_SOURCE" val="bdnull"/>
</p:tagLst>
</file>

<file path=ppt/tags/tag148.xml><?xml version="1.0" encoding="utf-8"?>
<p:tagLst xmlns:p="http://schemas.openxmlformats.org/presentationml/2006/main">
  <p:tag name="KSO_WM_SPECIAL_SOURCE" val="bdnull"/>
</p:tagLst>
</file>

<file path=ppt/tags/tag149.xml><?xml version="1.0" encoding="utf-8"?>
<p:tagLst xmlns:p="http://schemas.openxmlformats.org/presentationml/2006/main">
  <p:tag name="KSO_WM_SPECIAL_SOURCE" val="bdnull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PECIAL_SOURCE" val="bdnull"/>
</p:tagLst>
</file>

<file path=ppt/tags/tag151.xml><?xml version="1.0" encoding="utf-8"?>
<p:tagLst xmlns:p="http://schemas.openxmlformats.org/presentationml/2006/main">
  <p:tag name="KSO_WM_UNIT_ISCONTENTSTITLE" val="0"/>
  <p:tag name="KSO_WM_UNIT_PRESET_TEXT" val="复古风小鸟花卉总结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7407_1*a*1"/>
  <p:tag name="KSO_WM_TEMPLATE_CATEGORY" val="custom"/>
  <p:tag name="KSO_WM_TEMPLATE_INDEX" val="20177407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ID" val="custom2017740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77407"/>
  <p:tag name="KSO_WM_SLIDE_LAYOUT" val="a_b"/>
  <p:tag name="KSO_WM_SLIDE_LAYOUT_CNT" val="1_1"/>
  <p:tag name="KSO_WM_UNIT_SHOW_EDIT_AREA_INDICATION" val="1"/>
  <p:tag name="KSO_WM_TEMPLATE_THUMBS_INDEX" val="1、4、11、23、25、27"/>
  <p:tag name="KSO_WM_COMBINE_RELATE_SLIDE_ID" val="background20176891_1"/>
  <p:tag name="KSO_WM_TEMPLATE_MASTER_THUMB_INDEX" val="12"/>
  <p:tag name="KSO_WM_SPECIAL_SOURCE" val="bdnull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PRESET_TEXT" val="复古风小鸟花卉总结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7407_1*a*1"/>
  <p:tag name="KSO_WM_TEMPLATE_CATEGORY" val="custom"/>
  <p:tag name="KSO_WM_TEMPLATE_INDEX" val="20177407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ID" val="custom2017740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77407"/>
  <p:tag name="KSO_WM_SLIDE_LAYOUT" val="a_b"/>
  <p:tag name="KSO_WM_SLIDE_LAYOUT_CNT" val="1_1"/>
  <p:tag name="KSO_WM_UNIT_SHOW_EDIT_AREA_INDICATION" val="1"/>
  <p:tag name="KSO_WM_TEMPLATE_THUMBS_INDEX" val="1、4、11、23、25、27"/>
  <p:tag name="KSO_WM_COMBINE_RELATE_SLIDE_ID" val="background20176891_1"/>
  <p:tag name="KSO_WM_TEMPLATE_MASTER_THUMB_INDEX" val="12"/>
  <p:tag name="KSO_WM_SPECIAL_SOURCE" val="bdnull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77.xml><?xml version="1.0" encoding="utf-8"?>
<p:tagLst xmlns:p="http://schemas.openxmlformats.org/presentationml/2006/main">
  <p:tag name="KSO_WM_SPECIAL_SOURCE" val="bdnull"/>
</p:tagLst>
</file>

<file path=ppt/tags/tag178.xml><?xml version="1.0" encoding="utf-8"?>
<p:tagLst xmlns:p="http://schemas.openxmlformats.org/presentationml/2006/main">
  <p:tag name="KSO_WM_SPECIAL_SOURCE" val="bdnull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81.xml><?xml version="1.0" encoding="utf-8"?>
<p:tagLst xmlns:p="http://schemas.openxmlformats.org/presentationml/2006/main">
  <p:tag name="KSO_WM_SPECIAL_SOURCE" val="bdnull"/>
</p:tagLst>
</file>

<file path=ppt/tags/tag182.xml><?xml version="1.0" encoding="utf-8"?>
<p:tagLst xmlns:p="http://schemas.openxmlformats.org/presentationml/2006/main">
  <p:tag name="KSO_WM_SPECIAL_SOURCE" val="bdnull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177407"/>
  <p:tag name="KSO_WM_SPECIAL_SOURCE" val="bdnull"/>
</p:tagLst>
</file>

<file path=ppt/tags/tag188.xml><?xml version="1.0" encoding="utf-8"?>
<p:tagLst xmlns:p="http://schemas.openxmlformats.org/presentationml/2006/main">
  <p:tag name="KSO_DOCER_TEMPLATE_OPEN_ONCE_MARK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6*i*4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19">
      <a:dk1>
        <a:srgbClr val="000000"/>
      </a:dk1>
      <a:lt1>
        <a:srgbClr val="FFFFFF"/>
      </a:lt1>
      <a:dk2>
        <a:srgbClr val="EEF8E7"/>
      </a:dk2>
      <a:lt2>
        <a:srgbClr val="F8FFF3"/>
      </a:lt2>
      <a:accent1>
        <a:srgbClr val="929E2D"/>
      </a:accent1>
      <a:accent2>
        <a:srgbClr val="A2811D"/>
      </a:accent2>
      <a:accent3>
        <a:srgbClr val="AD621F"/>
      </a:accent3>
      <a:accent4>
        <a:srgbClr val="B0422B"/>
      </a:accent4>
      <a:accent5>
        <a:srgbClr val="AA1F3E"/>
      </a:accent5>
      <a:accent6>
        <a:srgbClr val="99004D"/>
      </a:accent6>
      <a:hlink>
        <a:srgbClr val="334EE4"/>
      </a:hlink>
      <a:folHlink>
        <a:srgbClr val="B759BC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2873</Words>
  <Application>WPS 演示</Application>
  <PresentationFormat>宽屏</PresentationFormat>
  <Paragraphs>226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汉仪旗黑-85S</vt:lpstr>
      <vt:lpstr>方正粗黑宋简体</vt:lpstr>
      <vt:lpstr>微软雅黑 Light</vt:lpstr>
      <vt:lpstr>楷体</vt:lpstr>
      <vt:lpstr>隶书</vt:lpstr>
      <vt:lpstr>仿宋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陋室铭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爱莲说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恬</cp:lastModifiedBy>
  <cp:revision>155</cp:revision>
  <dcterms:created xsi:type="dcterms:W3CDTF">2019-06-19T02:08:00Z</dcterms:created>
  <dcterms:modified xsi:type="dcterms:W3CDTF">2022-04-14T00:38:01Z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39CDF2AA7005473E9F21EF5F4223BEEB</vt:lpwstr>
  </property>
</Properties>
</file>